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7" r:id="rId4"/>
    <p:sldId id="269" r:id="rId5"/>
    <p:sldId id="259" r:id="rId6"/>
    <p:sldId id="260" r:id="rId7"/>
    <p:sldId id="261" r:id="rId8"/>
    <p:sldId id="264" r:id="rId9"/>
    <p:sldId id="270" r:id="rId10"/>
    <p:sldId id="271" r:id="rId11"/>
    <p:sldId id="272" r:id="rId12"/>
    <p:sldId id="265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B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 varScale="1">
        <p:scale>
          <a:sx n="114" d="100"/>
          <a:sy n="114" d="100"/>
        </p:scale>
        <p:origin x="-114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198080708661419"/>
          <c:y val="9.6835875984252306E-2"/>
          <c:w val="0.73702444225721853"/>
          <c:h val="0.7573021653543305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Проведено заседаний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axId val="115304320"/>
        <c:axId val="115305856"/>
      </c:barChart>
      <c:catAx>
        <c:axId val="11530432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15305856"/>
        <c:crosses val="autoZero"/>
        <c:auto val="1"/>
        <c:lblAlgn val="ctr"/>
        <c:lblOffset val="100"/>
      </c:catAx>
      <c:valAx>
        <c:axId val="115305856"/>
        <c:scaling>
          <c:orientation val="minMax"/>
        </c:scaling>
        <c:axPos val="l"/>
        <c:majorGridlines/>
        <c:numFmt formatCode="General" sourceLinked="1"/>
        <c:tickLblPos val="nextTo"/>
        <c:crossAx val="1153043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5979"/>
            <a:ext cx="27432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80772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200154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51E2-A58D-425B-89DF-5814D2DBA27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BD7-FB52-4550-BECB-5FC8D6B8F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8"/>
            <a:ext cx="7772400" cy="228601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организации работы по противодействию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коррупции в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Октябрьского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Еврейской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автономной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2021 году и истекший период 2022 года 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58"/>
            <a:ext cx="7358114" cy="571504"/>
          </a:xfrm>
        </p:spPr>
        <p:txBody>
          <a:bodyPr>
            <a:noAutofit/>
          </a:bodyPr>
          <a:lstStyle/>
          <a:p>
            <a:pPr algn="l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образование «Октябрьский муниципальный район»</a:t>
            </a:r>
          </a:p>
          <a:p>
            <a:pPr algn="l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Еврейской автономной области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4071948"/>
            <a:ext cx="5929354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Докладчик: глава Октябрьского муниципального района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Еврейской автономной области </a:t>
            </a: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Леонова Марина Юрьевна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Герб_Октябрьского_района_Еврейской_А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8"/>
            <a:ext cx="500066" cy="50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квалификации муниципальных служащих в области противодействия коррупции осуществляется в соответствии с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2631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Указом Президента Российской Федерации от 16.08.2021 № 478   «О Национальном плане противодействия коррупции на 2021 - 2024 годы».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Муниципальной программой «Развитие муниципальной службы в администрации Октябрьского муниципального района»</a:t>
            </a: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28596" y="3000378"/>
          <a:ext cx="8229600" cy="1468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32"/>
                <a:gridCol w="3657568"/>
              </a:tblGrid>
              <a:tr h="29432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Обучено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муниципальных служащих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2022 г.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(Национальный план противодействия коррупции на 2021-2024 годы)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7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(Федеральный закон № 44-ФЗ)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декабря – День борьбы с коррупцией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1610"/>
            <a:ext cx="4972056" cy="20488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образовательных учреждениях района проведены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учащимися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антикоррупционные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мероприятия (беседы, деловые игры, классные часы, конкурсы), посвященные борьбе с коррупцией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abochka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5572132" y="1571618"/>
            <a:ext cx="3000372" cy="225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9"/>
            <a:ext cx="8186766" cy="88526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по противодействию коррупции в администрации Октябрьского муниципального района ЕАО регулируется: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51610"/>
            <a:ext cx="8358246" cy="169164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Федеральным законом от  02.03.2007 № 25-ФЗ «О муниципальной службе в Российской Федерации»;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Федеральным законом от 25.12.2008 № 273-ФЗ «О противодействии коррупции»;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Национальным планом противодействия коррупции на 2021-2024 годы;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Планом мероприятий по противодействию коррупции администрации Октябрьского муниципального района;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Постановлениями администрации муниципального района;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Решениями Собрания депутатов муниципального района.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8229600" cy="102814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Антикоррупционная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экспертиза 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нормативных правовых актов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197739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нормативных правовых актов размещаются на официальном сайте муниципального района в сети «Интернет».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НПА направляются в прокуратуру Октябрьского района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3571882"/>
          <a:ext cx="6096000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Проведена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экспертиза проектов НПА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2022 г.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9190" y="471489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Проводимые мероприятия уполномоченным подразделением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599" cy="2438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29114"/>
                <a:gridCol w="857256"/>
                <a:gridCol w="1071570"/>
                <a:gridCol w="928694"/>
                <a:gridCol w="1042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Выявлены недочеты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2022 г.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Выявлены недочеты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уведомлений о заключении трудового договора муниципальным служащим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уведомлений о получении разрешения в управлении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безвозмездной основе в некоммерческой  организации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сведений о доходах, представленных муниципальными служащими (руководителями муниципальных учреждений)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29 (16)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 (16)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 (1)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143386"/>
            <a:ext cx="6072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* Предоставляют сведения о доходах 72,5 % от общего числа муниципальных служащих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863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Состав комиссии по служебному поведению муниципальных служащих и урегулированию конфликта интересов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8"/>
          <a:ext cx="8229600" cy="2286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928958"/>
                <a:gridCol w="5300642"/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Председатель комиссии: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Заместитель главы администрации муниципального района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Секретарь комиссии: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Начальник отдела муниципальной службы, 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</a:rPr>
                        <a:t>ответственный за профилактику коррупционных и иных правонарушений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8001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Члены: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Руководители структурных подразделений: 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</a:rPr>
                        <a:t>правовой отдел, отдел экономики, отдел образования, внутренней политики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43434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</a:rPr>
                        <a:t>Представитель общественной организации (по согласованию)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3571883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заседаниях комиссии с правом совещательного голоса участвуют непосредственный руководитель муниципального служащего, в отношении которого комиссией рассматривается вопрос, приглашаются другие муниципальные служащие, которые могут дать пояснения по вопросам, рассматриваемые комиссией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Заседания комиссии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857238"/>
            <a:ext cx="8229600" cy="36087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7"/>
            <a:ext cx="8229600" cy="40060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Вопросы (уведомления), рассматриваемые на комиссии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6"/>
          <a:ext cx="8229600" cy="37261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71702"/>
                <a:gridCol w="571504"/>
                <a:gridCol w="1428760"/>
                <a:gridCol w="571504"/>
                <a:gridCol w="1428760"/>
                <a:gridCol w="215737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bg1"/>
                          </a:solidFill>
                        </a:rPr>
                        <a:t>Вопросы (уведомления)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(чел)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bg1"/>
                          </a:solidFill>
                        </a:rPr>
                        <a:t>Привлечены к дисциплинарной ответственности в 2021 году, чел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(чел)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bg1"/>
                          </a:solidFill>
                        </a:rPr>
                        <a:t>Привлечены к дисциплинарной ответственности в 2022 году, чел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bg1"/>
                          </a:solidFill>
                        </a:rPr>
                        <a:t>Характеристика уведомлений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О возникновении личной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заинтересованности, которая приводит или может привести к конфликту интересов</a:t>
                      </a:r>
                      <a:endParaRPr kumimoji="0" lang="ru-RU" sz="9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О предоставлении земельного участка в собственность , предоставление специализированного</a:t>
                      </a:r>
                      <a:r>
                        <a:rPr kumimoji="0" lang="ru-RU" sz="9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жилого помещения по найму.</a:t>
                      </a:r>
                      <a:endParaRPr kumimoji="0" lang="ru-RU" sz="9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32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Рассмотрение материалов проверки прокуратуры сведений о доходах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анализа отдела, ответственного за профилактику коррупционных правонарушений</a:t>
                      </a:r>
                      <a:endParaRPr kumimoji="0" lang="ru-RU" sz="9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Выявлены нарушения по банковским счетам (неверные даты открытия счетов, не указаны 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: открытые счета,  доход полученный от страховой компании, о  предоставлении  земельного участка)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32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О выполнении иной оплачиваемой работы</a:t>
                      </a:r>
                      <a:endParaRPr kumimoji="0" lang="ru-RU" sz="9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Проведение выборных кампаний, педагогическая деятельность, работа в муниципальных учреждениях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О получении  разрешения комиссии о заключении трудового договора</a:t>
                      </a:r>
                      <a:endParaRPr kumimoji="0" lang="ru-RU" sz="9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Увольнение с должности муниципальной службы и переходом на работу в подведомственное учреждение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Рассмотрение материалов проверки прокуратуры по конфликту интересов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</a:rPr>
                        <a:t>Не предоставление письменного уведомления о предоставлении земельного участка родственнику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7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Взаимодействие с надзорными органами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022-11-18_15-37-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357436"/>
            <a:ext cx="3570488" cy="1999307"/>
          </a:xfrm>
        </p:spPr>
      </p:pic>
      <p:pic>
        <p:nvPicPr>
          <p:cNvPr id="6" name="Рисунок 5" descr="2022-11-18_15-38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2643189"/>
            <a:ext cx="3616289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42874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Ежеквартально в прокуратуру района направляются копии протоколов заседаний Комиссии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Комиссия по противодействию коррупции при главе администрации муниципального района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8"/>
            <a:ext cx="8229600" cy="307183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Проводится ежеквартально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Состав: Председатель комиссии – глава администрации муниципального района, руководители структурных подразделений и общественной организации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Основной задачей является реализация государственной политики в области противодействия коррупции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Рассматриваемые вопросы: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 работе подведомственных учреждений в рамках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антикоррупционного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законодательства;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анализ представленных сведений о доходах муниципальных служащих;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 работе комиссии по служебному поведению;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 ведомственном контроле в сфере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закупок и др.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464345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Администрация Октябрьского муниципального района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716</Words>
  <Application>Microsoft Office PowerPoint</Application>
  <PresentationFormat>Экран (16:9)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Об организации работы по противодействию коррупции в администрации  Октябрьского муниципального района  Еврейской автономной области  в 2021 году и истекший период 2022 года   </vt:lpstr>
      <vt:lpstr>  Работа по противодействию коррупции в администрации Октябрьского муниципального района ЕАО регулируется:</vt:lpstr>
      <vt:lpstr>Антикоррупционная экспертиза  нормативных правовых актов</vt:lpstr>
      <vt:lpstr>Проводимые мероприятия уполномоченным подразделением</vt:lpstr>
      <vt:lpstr>Состав комиссии по служебному поведению муниципальных служащих и урегулированию конфликта интересов</vt:lpstr>
      <vt:lpstr>Заседания комиссии</vt:lpstr>
      <vt:lpstr>Вопросы (уведомления), рассматриваемые на комиссии</vt:lpstr>
      <vt:lpstr>Взаимодействие с надзорными органами</vt:lpstr>
      <vt:lpstr>Комиссия по противодействию коррупции при главе администрации муниципального района</vt:lpstr>
      <vt:lpstr>Повышение квалификации муниципальных служащих в области противодействия коррупции осуществляется в соответствии с </vt:lpstr>
      <vt:lpstr>9 декабря – День борьбы с коррупцией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 результатах работы комиссии по соблюдению требований к служебному поведению и урегулированию конфликта интересов.  Практика применения дисциплинарных взысканий  в администрации Октябрьского муниципального района  Еврейской автономной области   </dc:title>
  <dc:creator>Kalinina</dc:creator>
  <cp:lastModifiedBy>Kalinina</cp:lastModifiedBy>
  <cp:revision>82</cp:revision>
  <dcterms:created xsi:type="dcterms:W3CDTF">2022-11-18T04:24:08Z</dcterms:created>
  <dcterms:modified xsi:type="dcterms:W3CDTF">2023-01-23T06:47:26Z</dcterms:modified>
</cp:coreProperties>
</file>